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44" r:id="rId3"/>
  </p:sldMasterIdLst>
  <p:notesMasterIdLst>
    <p:notesMasterId r:id="rId22"/>
  </p:notesMasterIdLst>
  <p:sldIdLst>
    <p:sldId id="274" r:id="rId4"/>
    <p:sldId id="277" r:id="rId5"/>
    <p:sldId id="278" r:id="rId6"/>
    <p:sldId id="279" r:id="rId7"/>
    <p:sldId id="280" r:id="rId8"/>
    <p:sldId id="281" r:id="rId9"/>
    <p:sldId id="261" r:id="rId10"/>
    <p:sldId id="260" r:id="rId11"/>
    <p:sldId id="263" r:id="rId12"/>
    <p:sldId id="264" r:id="rId13"/>
    <p:sldId id="265" r:id="rId14"/>
    <p:sldId id="266" r:id="rId15"/>
    <p:sldId id="267" r:id="rId16"/>
    <p:sldId id="284" r:id="rId17"/>
    <p:sldId id="285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18" autoAdjust="0"/>
  </p:normalViewPr>
  <p:slideViewPr>
    <p:cSldViewPr>
      <p:cViewPr>
        <p:scale>
          <a:sx n="82" d="100"/>
          <a:sy n="82" d="100"/>
        </p:scale>
        <p:origin x="-10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0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2475-2528-42FB-A9B1-DF5BDDA99237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B3661-FB7D-4D54-A1A5-889AA5822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70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B3661-FB7D-4D54-A1A5-889AA582208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50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B3661-FB7D-4D54-A1A5-889AA582208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1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7" y="5052548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5" y="3132293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7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1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3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1010488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9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22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31" y="4087564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6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6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9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3429003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3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ru-RU" dirty="0" smtClean="0"/>
              <a:t> Формы журналов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2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3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6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30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3" y="6250167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1" y="6250167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66"/>
            <a:ext cx="1161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3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3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4" y="6172203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3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4BE9A4-E8A1-4DB1-8225-B94362C6F4A3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62C907-B956-4824-AE27-1F0C0CA8DC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935596" y="188640"/>
            <a:ext cx="7172888" cy="806192"/>
          </a:xfrm>
          <a:prstGeom prst="flowChartAlternateProcess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Нормативно –правовые документы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01710"/>
            <a:ext cx="1512168" cy="1179518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>Издается приказ о введении его в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действие       (срок 5 лет)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772816"/>
            <a:ext cx="1800200" cy="1058416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latin typeface="Calibri"/>
                <a:ea typeface="Calibri"/>
                <a:cs typeface="Times New Roman"/>
              </a:rPr>
              <a:t>Положение о службе  охраны труда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5" y="4293096"/>
            <a:ext cx="2232248" cy="2016224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Calibri"/>
                <a:ea typeface="Calibri"/>
                <a:cs typeface="Times New Roman"/>
              </a:rPr>
              <a:t>1.Издается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приказ о введении его в действие (срок 5 лет),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>2. Издается приказ о создании комиссии 1 раз в 2 года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67744" y="1714412"/>
            <a:ext cx="1584176" cy="1058416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latin typeface="Calibri"/>
                <a:ea typeface="Calibri"/>
                <a:cs typeface="Times New Roman"/>
              </a:rPr>
              <a:t>Положение о комиссии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3928" y="1772816"/>
            <a:ext cx="2376264" cy="137160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latin typeface="Calibri"/>
                <a:ea typeface="Calibri"/>
                <a:cs typeface="Times New Roman"/>
              </a:rPr>
              <a:t>Положение об организации работы по охране труда  в образовательном учреждении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44208" y="1772816"/>
            <a:ext cx="2376264" cy="151216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latin typeface="Calibri"/>
                <a:ea typeface="Calibri"/>
                <a:cs typeface="Times New Roman"/>
              </a:rPr>
              <a:t>Положение о трехступенчатом  административно-общественном контроле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99993" y="4293096"/>
            <a:ext cx="1656183" cy="1440160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>Издается приказ о введении его в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действие          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(срок 5 лет)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00192" y="4293096"/>
            <a:ext cx="2664296" cy="2376264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>1</a:t>
            </a:r>
            <a:r>
              <a:rPr lang="ru-RU" sz="1400" dirty="0">
                <a:latin typeface="Calibri"/>
                <a:ea typeface="Calibri"/>
                <a:cs typeface="Calibri"/>
              </a:rPr>
              <a:t>.Издается приказ о введении его в действие 1 раз в 5 лет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Calibri"/>
                <a:ea typeface="Calibri"/>
                <a:cs typeface="Calibri"/>
              </a:rPr>
              <a:t>2. Издается </a:t>
            </a:r>
            <a:r>
              <a:rPr lang="ru-RU" sz="1400" dirty="0">
                <a:latin typeface="Calibri"/>
                <a:ea typeface="Times New Roman"/>
                <a:cs typeface="Calibri"/>
              </a:rPr>
              <a:t> приказ об организации административно - общественного контроля  за состоянием охраны труда  - издается 1 раз в 5 лет или по мере необходимости.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/>
                <a:ea typeface="Calibri"/>
                <a:cs typeface="Calibri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531569" y="994832"/>
            <a:ext cx="3110300" cy="777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1475656" y="994832"/>
            <a:ext cx="3046384" cy="777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499993" y="994832"/>
            <a:ext cx="936103" cy="777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" idx="0"/>
          </p:cNvCxnSpPr>
          <p:nvPr/>
        </p:nvCxnSpPr>
        <p:spPr>
          <a:xfrm flipH="1">
            <a:off x="3059832" y="994832"/>
            <a:ext cx="1471737" cy="719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5" idx="0"/>
          </p:cNvCxnSpPr>
          <p:nvPr/>
        </p:nvCxnSpPr>
        <p:spPr>
          <a:xfrm>
            <a:off x="935596" y="2933558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0" idx="2"/>
          </p:cNvCxnSpPr>
          <p:nvPr/>
        </p:nvCxnSpPr>
        <p:spPr>
          <a:xfrm>
            <a:off x="3059832" y="2772828"/>
            <a:ext cx="0" cy="1461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220072" y="3284984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4" idx="2"/>
            <a:endCxn id="18" idx="0"/>
          </p:cNvCxnSpPr>
          <p:nvPr/>
        </p:nvCxnSpPr>
        <p:spPr>
          <a:xfrm>
            <a:off x="7632340" y="3284984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0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marL="180975" lvl="0" algn="l" fontAlgn="base"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>    </a:t>
            </a:r>
            <a:r>
              <a:rPr lang="ru-RU" sz="27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>Повторный </a:t>
            </a:r>
            <a:r>
              <a:rPr lang="ru-RU" sz="27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>инструктаж на рабочем </a:t>
            </a:r>
            <a:r>
              <a:rPr lang="ru-RU" sz="27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>месте</a:t>
            </a:r>
            <a: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3.1 Повторный инструктаж на рабочем месте с работниками проводится по программам первичного инструктажа на рабочем месте, по должностным обязанностям по охране труда,</a:t>
            </a:r>
            <a:b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 инструкциям по охране труда на рабочем месте, инструкции о мерах пожарной безопасности.</a:t>
            </a:r>
            <a:r>
              <a:rPr lang="ru-RU" sz="180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+mn-cs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+mn-cs"/>
              </a:rPr>
            </a:br>
            <a: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3.2 Для педагогических работников и обслуживающего персонала повторный инструктаж на рабочем месте  проводится </a:t>
            </a:r>
            <a:r>
              <a:rPr lang="ru-RU" sz="1800" b="1" i="1" u="sng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один раз в </a:t>
            </a:r>
            <a:r>
              <a:rPr lang="ru-RU" sz="1800" b="1" i="1" u="sng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полугодие </a:t>
            </a:r>
            <a: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.</a:t>
            </a:r>
            <a:r>
              <a:rPr lang="ru-RU" sz="180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+mn-cs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+mn-cs"/>
              </a:rPr>
            </a:br>
            <a: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n-cs"/>
              </a:rPr>
              <a:t>3.3  </a:t>
            </a:r>
            <a:r>
              <a:rPr lang="ru-RU" sz="1800" b="1" i="1" dirty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800" b="1" i="1" dirty="0">
                <a:solidFill>
                  <a:srgbClr val="7030A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Повторный инструктаж на рабочем месте регистрируется в тех же журналах, что и первичный инструктаж</a:t>
            </a:r>
            <a:r>
              <a:rPr lang="ru-RU" sz="1800" dirty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  <a:t> </a:t>
            </a:r>
            <a:br>
              <a:rPr lang="ru-RU" sz="1800" dirty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18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  <a:t/>
            </a:r>
            <a:br>
              <a:rPr lang="ru-RU" sz="18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n-cs"/>
              </a:rPr>
            </a:br>
            <a:r>
              <a:rPr lang="ru-RU" sz="1600" dirty="0" smtClean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ru-RU" sz="1600" dirty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ru-RU" sz="1600" dirty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Arial" pitchFamily="34" charset="0"/>
                <a:ea typeface="+mn-ea"/>
                <a:cs typeface="+mn-cs"/>
              </a:rPr>
            </a:b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4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50"/>
            <a:ext cx="8784976" cy="6370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            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Внеплановый инструктаж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4.1 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Внеплановый инструктаж проводится: </a:t>
            </a:r>
            <a:b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- при введении в действие новых или переработанных стандартов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  правил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, инструкций по охране труда, а также изменений к ним; </a:t>
            </a:r>
            <a:b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- в связи с изменившимися условиями труда; </a:t>
            </a:r>
            <a:b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- при </a:t>
            </a:r>
            <a:r>
              <a:rPr lang="ru-RU" sz="1600" b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нарушении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работающими и учащимися требований 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 безопасности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труда, которые могут привести или привели к травме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 аварии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, взрыву или пожару, отравлению; </a:t>
            </a:r>
            <a:b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- по требованию органов надзора; </a:t>
            </a:r>
            <a:b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 - при перерывах в работе более чем на 60 календарных дней</a:t>
            </a:r>
            <a:r>
              <a:rPr lang="ru-RU" sz="1600" b="1" i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4.2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Внеплановый инструктаж регистрируется в журналах инструктажа на рабочем месте с обязательной подписью инструктируемого и инструктирующего и указанием причины проведения внепланового инструктажа</a:t>
            </a:r>
            <a:r>
              <a:rPr lang="ru-RU" sz="1600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.</a:t>
            </a:r>
            <a:endParaRPr lang="ru-RU" sz="1600" b="1" i="1" dirty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prstClr val="black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0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12968" cy="62478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>
              <a:solidFill>
                <a:srgbClr val="FF0000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FF0000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Целевой инструктаж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>
              <a:solidFill>
                <a:prstClr val="black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5.1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Целевой инструктаж проводится с работниками и учащимися перед выполнением ими разовых поручений, не связанных с их служебными обязанностями или учебными программами,</a:t>
            </a:r>
            <a:r>
              <a:rPr lang="ru-RU" sz="1600" b="1" dirty="0">
                <a:solidFill>
                  <a:srgbClr val="7030A0"/>
                </a:solidFill>
                <a:latin typeface="Verdana" pitchFamily="34" charset="0"/>
              </a:rPr>
              <a:t> при проведении внеклассных, внешкольных мероприятий, при выходе на каникулы</a:t>
            </a:r>
            <a:r>
              <a:rPr lang="ru-RU" sz="1600" b="1" dirty="0" smtClean="0">
                <a:solidFill>
                  <a:srgbClr val="7030A0"/>
                </a:solidFill>
                <a:latin typeface="Verdana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7030A0"/>
              </a:solidFill>
              <a:latin typeface="Verdan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12968" cy="62786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800000"/>
                </a:solidFill>
                <a:latin typeface="Verdana" pitchFamily="34" charset="0"/>
                <a:ea typeface="Times New Roman" pitchFamily="18" charset="0"/>
              </a:rPr>
              <a:t> </a:t>
            </a:r>
            <a:endParaRPr lang="ru-RU" b="1" i="1" dirty="0">
              <a:solidFill>
                <a:srgbClr val="800000"/>
              </a:solidFill>
              <a:latin typeface="Verdana" pitchFamily="34" charset="0"/>
              <a:ea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Общие требования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800000"/>
              </a:solidFill>
              <a:latin typeface="Verdana" pitchFamily="34" charset="0"/>
              <a:ea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             Все </a:t>
            </a: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журналы регистрации инструктажей: </a:t>
            </a: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  - вводного по охране труда с работниками; </a:t>
            </a:r>
            <a:b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  - по охране труда на рабочем месте с педагогическими </a:t>
            </a:r>
            <a:r>
              <a:rPr lang="ru-RU" b="1" i="1" dirty="0" smtClean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работниками </a:t>
            </a: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и специалистами; </a:t>
            </a:r>
            <a:b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   - по охране труда на рабочем месте с обслуживающим персоналом; </a:t>
            </a:r>
            <a:b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- </a:t>
            </a:r>
            <a:r>
              <a:rPr lang="ru-RU" b="1" i="1" u="sng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должны быть пронумерованы, прошнурованы, скреплены печатью с указанием количества листов и с подписью </a:t>
            </a:r>
            <a:r>
              <a:rPr lang="ru-RU" b="1" i="1" u="sng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заведующего учреждения.</a:t>
            </a: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endParaRPr lang="ru-RU" b="1" i="1" u="sng" dirty="0">
              <a:solidFill>
                <a:srgbClr val="C00000"/>
              </a:solidFill>
              <a:latin typeface="Verdana" pitchFamily="34" charset="0"/>
            </a:endParaRPr>
          </a:p>
          <a:p>
            <a:pPr marL="180975" lvl="0" indent="-180975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 Все </a:t>
            </a: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инструкции по охране труда в образовательном </a:t>
            </a:r>
            <a:r>
              <a:rPr lang="ru-RU" b="1" i="1" dirty="0" smtClean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     учреждении </a:t>
            </a:r>
            <a:r>
              <a:rPr lang="ru-RU" b="1" i="1" dirty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</a:rPr>
              <a:t>регистрируются в журнале учета инструкций по охране труда и выдаются работникам учреждения с регистрацией в журнале учета выдачи инструкций по охране труда</a:t>
            </a:r>
            <a:endParaRPr lang="ru-RU" dirty="0">
              <a:solidFill>
                <a:srgbClr val="C00000"/>
              </a:solidFill>
              <a:latin typeface="Arial" pitchFamily="34" charset="0"/>
            </a:endParaRP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C00000"/>
              </a:solidFill>
              <a:latin typeface="Verdana" pitchFamily="34" charset="0"/>
            </a:endParaRP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C00000"/>
              </a:solidFill>
              <a:latin typeface="Verdana" pitchFamily="34" charset="0"/>
            </a:endParaRP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C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2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83567" y="188640"/>
            <a:ext cx="7892107" cy="133218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Трехступенчатый административно-общественный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к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онтроль соблюдения требований охраны труда.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29120" y="1752600"/>
            <a:ext cx="8001000" cy="42672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9900" marR="0" lvl="0" indent="-469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Рекомендации по организации.</a:t>
            </a:r>
          </a:p>
          <a:p>
            <a:pPr marL="469900" marR="0" lvl="0" indent="-469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0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Первая ступень трехступенчатого контроля.</a:t>
            </a:r>
          </a:p>
          <a:p>
            <a:pPr marL="469900" marR="0" lvl="0" indent="-469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Вторая ступень трехступенчатого контроля.</a:t>
            </a:r>
          </a:p>
          <a:p>
            <a:pPr marL="469900" marR="0" lvl="0" indent="-469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Третья ступень трехступенчатого контроля.  </a:t>
            </a:r>
          </a:p>
        </p:txBody>
      </p:sp>
    </p:spTree>
    <p:extLst>
      <p:ext uri="{BB962C8B-B14F-4D97-AF65-F5344CB8AC3E}">
        <p14:creationId xmlns:p14="http://schemas.microsoft.com/office/powerpoint/2010/main" val="36901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Первая ступень трехступенчатого контроля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83568" y="2492896"/>
            <a:ext cx="7884170" cy="352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eaLnBrk="1" hangingPunct="1">
              <a:buClr>
                <a:srgbClr val="CC0000"/>
              </a:buClr>
            </a:pPr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2800" dirty="0">
                <a:latin typeface="Times New Roman"/>
                <a:ea typeface="Calibri"/>
              </a:rPr>
              <a:t>Первая ступень контроля осуществляется каждым работником образовательного учреждения на своем рабочем </a:t>
            </a:r>
            <a:r>
              <a:rPr lang="ru-RU" sz="2800" dirty="0" smtClean="0">
                <a:latin typeface="Times New Roman"/>
                <a:ea typeface="Calibri"/>
              </a:rPr>
              <a:t>месте.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61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Вторая ступень трехступенчатого контроля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43608" y="2257841"/>
            <a:ext cx="7884170" cy="374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Проводит ответственный и уполномоченный по охране труда один раз в четверть.</a:t>
            </a:r>
          </a:p>
        </p:txBody>
      </p:sp>
    </p:spTree>
    <p:extLst>
      <p:ext uri="{BB962C8B-B14F-4D97-AF65-F5344CB8AC3E}">
        <p14:creationId xmlns:p14="http://schemas.microsoft.com/office/powerpoint/2010/main" val="132803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Третья ступень трехступенчатого контроля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74675" y="1628800"/>
            <a:ext cx="7993063" cy="5229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0"/>
              </a:spcAft>
              <a:buFont typeface="Wingdings" pitchFamily="2" charset="2"/>
              <a:buChar char="q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Проводится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комиссией,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назначаемой отдельным приказом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заведующего образовательного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учреждения. В состав комиссии включаются руководитель образовательного учреждения, председатель профсоюзного комитета, ответственный за работу по охране труда. Комиссией составляется график проведения проверок и доводится до сведения всех работников образовательного учреждения.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Периодичность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проверок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не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реже 1 раза в квартал.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036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Журнал административно-общественного контроля</a:t>
            </a:r>
            <a:endParaRPr kumimoji="0" lang="ru-RU" sz="3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04800" y="1828800"/>
            <a:ext cx="8262938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endParaRPr kumimoji="0" lang="ru-RU" sz="3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62938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Начат __________</a:t>
            </a: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Окончен ________ </a:t>
            </a: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  <a:tabLst/>
              <a:defRPr/>
            </a:pPr>
            <a:endParaRPr kumimoji="0" lang="ru-RU" sz="3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5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472551"/>
              </p:ext>
            </p:extLst>
          </p:nvPr>
        </p:nvGraphicFramePr>
        <p:xfrm>
          <a:off x="381000" y="3429000"/>
          <a:ext cx="8655496" cy="1828800"/>
        </p:xfrm>
        <a:graphic>
          <a:graphicData uri="http://schemas.openxmlformats.org/drawingml/2006/table">
            <a:tbl>
              <a:tblPr/>
              <a:tblGrid>
                <a:gridCol w="838200"/>
                <a:gridCol w="1447800"/>
                <a:gridCol w="1760984"/>
                <a:gridCol w="1800200"/>
                <a:gridCol w="934616"/>
                <a:gridCol w="1873696"/>
              </a:tblGrid>
              <a:tr h="1066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Степень контроля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Выявленные недостатки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Мероприятия по устранению нарушений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Срок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Отметка о выполнении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886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20384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22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-108520" y="488030"/>
            <a:ext cx="8001000" cy="94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Журналы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779786" y="2967335"/>
            <a:ext cx="85921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988840"/>
            <a:ext cx="9036496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регистрации вводного инструктажа   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регистрации  инструктажа на рабочем месте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учёта инструктажей по пожарной безопасности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административно-общественного контроля   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учета инструкций по ОТ  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выдачи инструкций по ОТ сотрудникам учреждения 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регистрации несчастных случаев с  воспитанниками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регистрации  несчастных случаев на производстве  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Журнал регистрация инструктажа (бесед)по ОТ для воспитанников  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16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Содержание инструкций по охране труда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1551847"/>
            <a:ext cx="771530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Инструкция по охране труда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нормативный акт, устанавливающий требования по охране труда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Инструкции по охране труда могут быть типовые (отраслевые) и для работников предприятий (по должностям, профессиям и видам работ).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Типовая инструкция и инструкция для работников должны содержать следующие разделы: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общие требования безопасности;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 безопасности перед началом работы;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 безопасности во время работы;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 безопасности в аварийных ситуациях;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 безопасности по окончании работы.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Инструкции работникам могут быть выданы на руки под расписку в журнале учета выдачи инструкций  для изучения при первичном инструктаже, либо вывешены на рабочих местах, либо храниться в ином месте, доступном для работников.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600" b="0" i="0" u="sng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 инструкций являются обязательными для работников. Невыполнение этих требований должно рассматриваться как нарушение трудовой дисциплины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sng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1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1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Порядок разработки, утверждения и пересмотра инструкций по охране труда.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kern="0" dirty="0">
              <a:solidFill>
                <a:srgbClr val="C00000"/>
              </a:solidFill>
              <a:latin typeface="Calibri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7167" y="1615690"/>
            <a:ext cx="81369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. Разработка инструкции по охране труда для работника осуществляется с учетом статьи 212 Трудового кодекса Российской Федерации.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Инструкция по охране труда для работника разрабатывается на основе межотраслевой или отраслевой типовой инструкции по охране труда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5365" y="2569797"/>
            <a:ext cx="82371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kern="0" dirty="0">
                <a:solidFill>
                  <a:srgbClr val="7030A0"/>
                </a:solidFill>
              </a:rPr>
              <a:t> </a:t>
            </a:r>
            <a:r>
              <a:rPr lang="ru-RU" i="1" kern="0" dirty="0" smtClean="0">
                <a:solidFill>
                  <a:srgbClr val="7030A0"/>
                </a:solidFill>
              </a:rPr>
              <a:t>    </a:t>
            </a:r>
            <a:r>
              <a:rPr lang="ru-RU" sz="1400" b="1" i="1" kern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</a:t>
            </a: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Работодатель обеспечивает разработку и утверждение инструкций по охране труда для работников с учетом  мнения выборного профсоюзного или иного уполномоченного работниками органа. 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0708" y="3284984"/>
            <a:ext cx="832177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4C0284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4. Проверку и пересмотр инструкций по охране труда для работников организует работодатель. Пересмотр инструкций должен производиться не реже одного раза в 5 лет.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kern="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400" b="1" i="1" kern="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5.</a:t>
            </a:r>
            <a:r>
              <a:rPr lang="ru-RU" sz="1400" b="1" i="1" kern="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Инструкции по охране труда для работников могут досрочно пересматриваться: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а) при пересмотре межотраслевых и отраслевых правил и типовых инструкций по охране труда;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б) при изменении условий труда работников;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в) при внедрении новой техники и технологии;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г) по результатам анализа материалов расследования аварий, несчастных случаев на производстве и профессиональных заболеваний;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д) по требованию представителей органов по труду субъектов Российской Федерации или органов федеральной инспекции труда.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kern="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6. </a:t>
            </a: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 Если в течение срока действия инструкции по охране труда для работника условия его труда не изменились, то ее действие продлевается на следующий срок.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5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alibri" pitchFamily="34" charset="0"/>
                <a:cs typeface="Calibri" pitchFamily="34" charset="0"/>
              </a:rPr>
              <a:t>титульный лист инструкции по охране труда работника</a:t>
            </a:r>
          </a:p>
          <a:p>
            <a:r>
              <a:rPr lang="ru-RU" sz="1600" dirty="0" smtClean="0">
                <a:latin typeface="Calibri" pitchFamily="34" charset="0"/>
                <a:cs typeface="Calibri" pitchFamily="34" charset="0"/>
              </a:rPr>
              <a:t> ______________________________________________________________  </a:t>
            </a:r>
          </a:p>
          <a:p>
            <a:pPr algn="ctr"/>
            <a:r>
              <a:rPr lang="ru-RU" sz="1600" dirty="0" smtClean="0">
                <a:latin typeface="Calibri" pitchFamily="34" charset="0"/>
                <a:cs typeface="Calibri" pitchFamily="34" charset="0"/>
              </a:rPr>
              <a:t>(Наименование организации)</a:t>
            </a:r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679320"/>
              </p:ext>
            </p:extLst>
          </p:nvPr>
        </p:nvGraphicFramePr>
        <p:xfrm>
          <a:off x="928662" y="1214422"/>
          <a:ext cx="7643866" cy="1950720"/>
        </p:xfrm>
        <a:graphic>
          <a:graphicData uri="http://schemas.openxmlformats.org/drawingml/2006/table">
            <a:tbl>
              <a:tblPr/>
              <a:tblGrid>
                <a:gridCol w="3786214"/>
                <a:gridCol w="3857652"/>
              </a:tblGrid>
              <a:tr h="17145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СОГЛАСОВАНО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___________________________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(наименование должности руководителя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Профсоюзного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либо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иного уполномоченного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Работниками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органа,</a:t>
                      </a:r>
                      <a:endParaRPr lang="ru-RU" sz="1600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подпись, ее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расшифровка,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дата согласования)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УТВЕРЖДАЮ: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(наименование должности работодателя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подпись, ее расшифровка, 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дата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утверждения)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1472" y="3140927"/>
            <a:ext cx="785818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                                                 ИНСТРУКЦИЯ  №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                                               по охране труда для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                             _________________________________________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                                    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(наименование профессии либо вида работ)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. Общие требования охраны труда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II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. Требования охраны труда перед началом работы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III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. Требования охраны труда во время работы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IV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. Требования охраны труда в аварийных ситуациях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V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. Требования охраны труда по окончании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Разработчик:</a:t>
            </a:r>
            <a:endParaRPr kumimoji="0" lang="ru-RU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</a:rPr>
              <a:t>Согласовано:</a:t>
            </a:r>
            <a:endParaRPr kumimoji="0" lang="ru-RU" sz="1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14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338669"/>
            <a:ext cx="8075240" cy="93009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Виды инструктажа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1988840"/>
            <a:ext cx="8147248" cy="3672408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вводный;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первичный на рабочем месте;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повторный;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внеплановый;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целевой.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115616" y="260648"/>
            <a:ext cx="691276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Виды инструктажа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1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7" y="188641"/>
            <a:ext cx="8970519" cy="5509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i="1" kern="0" dirty="0">
              <a:solidFill>
                <a:srgbClr val="FF0000"/>
              </a:solidFill>
              <a:latin typeface="Verdana" pitchFamily="34" charset="0"/>
              <a:ea typeface="Times New Roman" pitchFamily="18" charset="0"/>
              <a:cs typeface="+mj-cs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kern="0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j-cs"/>
              </a:rPr>
              <a:t> </a:t>
            </a:r>
            <a:r>
              <a:rPr lang="ru-RU" sz="2400" b="1" i="1" kern="0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+mj-cs"/>
              </a:rPr>
              <a:t> Вводный инструктаж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0" dirty="0">
              <a:solidFill>
                <a:sysClr val="windowText" lastClr="000000"/>
              </a:solidFill>
              <a:latin typeface="Arial" pitchFamily="34" charset="0"/>
              <a:ea typeface="Times New Roman" pitchFamily="18" charset="0"/>
              <a:cs typeface="+mj-cs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i="1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1.1 </a:t>
            </a: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Вводный инструктаж по безопасности труда проводится: </a:t>
            </a:r>
            <a:b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</a:b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    </a:t>
            </a:r>
            <a:r>
              <a:rPr lang="ru-RU" sz="1600" b="1" i="1" u="sng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- со всеми вновь принимаемыми на работу</a:t>
            </a: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, независимо от их   </a:t>
            </a:r>
            <a:endParaRPr lang="ru-RU" sz="1600" b="1" i="1" kern="0" dirty="0" smtClean="0">
              <a:solidFill>
                <a:srgbClr val="7030A0"/>
              </a:solidFill>
              <a:latin typeface="Verdana" pitchFamily="34" charset="0"/>
              <a:ea typeface="Times New Roman" pitchFamily="18" charset="0"/>
              <a:cs typeface="+mj-cs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 </a:t>
            </a:r>
            <a:r>
              <a:rPr lang="ru-RU" sz="1600" b="1" i="1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   образования</a:t>
            </a: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, стажа работы по данной профессии или должности; </a:t>
            </a:r>
            <a:b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</a:b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   - с временными работниками и совместителями; </a:t>
            </a:r>
            <a:b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</a:b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   - со студентами, прибывшими на практику; </a:t>
            </a:r>
            <a:b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</a:b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1</a:t>
            </a:r>
            <a:r>
              <a:rPr lang="ru-RU" sz="1600" b="1" i="1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.2 </a:t>
            </a:r>
            <a:r>
              <a:rPr lang="ru-RU" sz="1600" b="1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Вводный инструктаж работников проводит </a:t>
            </a:r>
            <a:r>
              <a:rPr lang="ru-RU" sz="1600" b="1" i="1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заведующий учреждения</a:t>
            </a:r>
            <a:endParaRPr lang="ru-RU" sz="1600" kern="0" dirty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+mj-cs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i="1" u="sng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1.3 </a:t>
            </a:r>
            <a:r>
              <a:rPr lang="ru-RU" sz="1600" b="1" i="1" u="sng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Вводный инструктаж вновь принятых работников проводится по утвержденной </a:t>
            </a:r>
            <a:r>
              <a:rPr lang="ru-RU" sz="1600" b="1" i="1" u="sng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заведующим программе </a:t>
            </a:r>
            <a:r>
              <a:rPr lang="ru-RU" sz="1600" b="1" i="1" u="sng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вводного инструктажа</a:t>
            </a:r>
            <a:r>
              <a:rPr lang="ru-RU" sz="1600" i="1" u="sng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. </a:t>
            </a:r>
            <a:endParaRPr lang="ru-RU" sz="1600" i="1" u="sng" kern="0" dirty="0" smtClean="0">
              <a:solidFill>
                <a:srgbClr val="7030A0"/>
              </a:solidFill>
              <a:latin typeface="Verdana" pitchFamily="34" charset="0"/>
              <a:ea typeface="Times New Roman" pitchFamily="18" charset="0"/>
              <a:cs typeface="+mj-cs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i="1" kern="0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Продолжительность </a:t>
            </a:r>
            <a:r>
              <a:rPr lang="ru-RU" sz="1600" i="1" kern="0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+mj-cs"/>
              </a:rPr>
              <a:t>инструктажа устанавливается в соответствии с утвержденной программой.</a:t>
            </a:r>
            <a:endParaRPr lang="ru-RU" sz="1600" kern="0" dirty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+mj-cs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i="1" kern="0" dirty="0">
              <a:solidFill>
                <a:srgbClr val="7030A0"/>
              </a:solidFill>
              <a:latin typeface="Verdana" pitchFamily="34" charset="0"/>
              <a:cs typeface="+mj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i="1" kern="0" dirty="0" smtClean="0">
              <a:solidFill>
                <a:srgbClr val="7030A0"/>
              </a:solidFill>
              <a:latin typeface="Verdana" pitchFamily="34" charset="0"/>
              <a:cs typeface="+mj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i="1" kern="0" dirty="0">
              <a:solidFill>
                <a:srgbClr val="7030A0"/>
              </a:solidFill>
              <a:latin typeface="Verdana" pitchFamily="34" charset="0"/>
              <a:cs typeface="+mj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i="1" kern="0" dirty="0" smtClean="0">
              <a:solidFill>
                <a:srgbClr val="7030A0"/>
              </a:solidFill>
              <a:latin typeface="Verdana" pitchFamily="34" charset="0"/>
              <a:cs typeface="+mj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i="1" kern="0" dirty="0">
              <a:solidFill>
                <a:srgbClr val="7030A0"/>
              </a:solidFill>
              <a:latin typeface="Verdana" pitchFamily="34" charset="0"/>
              <a:cs typeface="+mj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i="1" kern="0" dirty="0" smtClean="0">
              <a:solidFill>
                <a:srgbClr val="7030A0"/>
              </a:solidFill>
              <a:latin typeface="Verdana" pitchFamily="34" charset="0"/>
              <a:cs typeface="+mj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66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FF0000"/>
              </a:solidFill>
              <a:latin typeface="Verdana" pitchFamily="34" charset="0"/>
              <a:ea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</a:rPr>
              <a:t> Первичный инструктаж на рабочем месте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  <a:p>
            <a:pPr marL="180975"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2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.1 Первичный инструктаж на рабочем месте </a:t>
            </a:r>
            <a:r>
              <a:rPr lang="ru-RU" sz="1600" b="1" i="1" u="sng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до начала производственной деятельности проводится: 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- со всеми вновь принятыми работниками; </a:t>
            </a:r>
            <a:b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- с работниками, выполняющими новую для них работу; </a:t>
            </a:r>
            <a:b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- с временными  работниками , командированными, совместителями; </a:t>
            </a:r>
            <a:b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   - со студентами, прибывшими на  практику; </a:t>
            </a:r>
            <a:b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2.2 Первичный инструктаж на рабочем месте с педагогическими работниками проводит заведующий или работник на которого возложено приказом проведение первичного инструктажа.</a:t>
            </a:r>
            <a:endParaRPr lang="ru-RU" sz="1600" b="1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2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.3 Первичный инструктаж на рабочем месте с обслуживающим персоналом проводит заместитель заведующего по АХР.</a:t>
            </a:r>
            <a:endParaRPr lang="ru-RU" sz="1600" b="1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2.4 Противопожарный инструктаж с работниками проводится лицом, ответственным за его проведение </a:t>
            </a:r>
          </a:p>
          <a:p>
            <a:pPr marL="180975" lvl="0" algn="just">
              <a:spcAft>
                <a:spcPts val="0"/>
              </a:spcAft>
              <a:tabLst>
                <a:tab pos="914400" algn="l"/>
              </a:tabLs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2.5 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Работники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допускаются к самостоятельной работе после стажировки, проверки теоретических знаний и приобретенных навыков безопасных способов работы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180975" lvl="0" algn="just">
              <a:spcAft>
                <a:spcPts val="0"/>
              </a:spcAft>
              <a:tabLst>
                <a:tab pos="914400" algn="l"/>
              </a:tabLst>
            </a:pP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2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.6 Первичный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инструктаж па рабочем месте и противопожарный инструктаж с работниками регистрируются в журналах установленной формы с обязательной подписью </a:t>
            </a: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инструктируемого</a:t>
            </a:r>
          </a:p>
          <a:p>
            <a:pPr marL="180975" lvl="0" algn="just">
              <a:spcAft>
                <a:spcPts val="0"/>
              </a:spcAft>
              <a:tabLst>
                <a:tab pos="914400" algn="l"/>
              </a:tabLst>
            </a:pPr>
            <a:r>
              <a:rPr lang="ru-RU" sz="1600" b="1" i="1" dirty="0" smtClean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 </a:t>
            </a:r>
            <a:r>
              <a:rPr lang="ru-RU" sz="16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</a:rPr>
              <a:t>и инструктирующего</a:t>
            </a:r>
            <a:endParaRPr lang="ru-RU" sz="1600" b="1" i="1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80975"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srgbClr val="9900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816</TotalTime>
  <Words>737</Words>
  <Application>Microsoft Office PowerPoint</Application>
  <PresentationFormat>Экран (4:3)</PresentationFormat>
  <Paragraphs>177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Волна</vt:lpstr>
      <vt:lpstr>Воздушный поток</vt:lpstr>
      <vt:lpstr>2_Воздушный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инструктажа</vt:lpstr>
      <vt:lpstr>Презентация PowerPoint</vt:lpstr>
      <vt:lpstr>Презентация PowerPoint</vt:lpstr>
      <vt:lpstr>     Повторный инструктаж на рабочем месте   3.1 Повторный инструктаж на рабочем месте с работниками проводится по программам первичного инструктажа на рабочем месте, по должностным обязанностям по охране труда,  инструкциям по охране труда на рабочем месте, инструкции о мерах пожарной безопасности. 3.2 Для педагогических работников и обслуживающего персонала повторный инструктаж на рабочем месте  проводится один раз в полугодие . 3.3    Повторный инструктаж на рабочем месте регистрируется в тех же журналах, что и первичный инструктаж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 № 36   компенсирующего вида  Приморского района Санкт - Петербурга</dc:title>
  <dc:creator>Masha</dc:creator>
  <cp:lastModifiedBy>Front office manager</cp:lastModifiedBy>
  <cp:revision>60</cp:revision>
  <dcterms:created xsi:type="dcterms:W3CDTF">2012-10-20T17:19:27Z</dcterms:created>
  <dcterms:modified xsi:type="dcterms:W3CDTF">2015-10-29T10:53:37Z</dcterms:modified>
  <cp:contentStatus/>
</cp:coreProperties>
</file>